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handoutMasterIdLst>
    <p:handoutMasterId r:id="rId11"/>
  </p:handoutMasterIdLst>
  <p:sldIdLst>
    <p:sldId id="540" r:id="rId2"/>
    <p:sldId id="593" r:id="rId3"/>
    <p:sldId id="592" r:id="rId4"/>
    <p:sldId id="598" r:id="rId5"/>
    <p:sldId id="597" r:id="rId6"/>
    <p:sldId id="599" r:id="rId7"/>
    <p:sldId id="600" r:id="rId8"/>
    <p:sldId id="589" r:id="rId9"/>
  </p:sldIdLst>
  <p:sldSz cx="9144000" cy="5143500" type="screen16x9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AF2AF"/>
    <a:srgbClr val="000000"/>
    <a:srgbClr val="4D77FF"/>
    <a:srgbClr val="FF0D0D"/>
    <a:srgbClr val="99FF66"/>
    <a:srgbClr val="001C76"/>
    <a:srgbClr val="E4CA3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4114" autoAdjust="0"/>
  </p:normalViewPr>
  <p:slideViewPr>
    <p:cSldViewPr>
      <p:cViewPr varScale="1">
        <p:scale>
          <a:sx n="128" d="100"/>
          <a:sy n="128" d="100"/>
        </p:scale>
        <p:origin x="126" y="4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разногласий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
</a:t>
            </a:r>
          </a:p>
        </c:rich>
      </c:tx>
      <c:layout>
        <c:manualLayout>
          <c:xMode val="edge"/>
          <c:yMode val="edge"/>
          <c:x val="4.1537228899019207E-3"/>
          <c:y val="1.6672884442903758E-2"/>
        </c:manualLayout>
      </c:layout>
      <c:overlay val="0"/>
    </c:title>
    <c:autoTitleDeleted val="0"/>
    <c:view3D>
      <c:rotX val="30"/>
      <c:rotY val="150"/>
      <c:rAngAx val="0"/>
      <c:perspective val="8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362382474322768E-3"/>
          <c:y val="0.30132314129222731"/>
          <c:w val="0.57899298821640244"/>
          <c:h val="0.609078001968503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сумма разногласий, 247 млн.
руб. 
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137,8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107,1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6663459274700488E-2"/>
                  <c:y val="3.426413535042813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856920531979079"/>
                  <c:y val="3.4565551755010214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498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Тепловая энергия 137,8 млн. руб.</c:v>
                </c:pt>
                <c:pt idx="1">
                  <c:v>Горячее водоснабжение 107,1 млн.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.0">
                  <c:v>137.80000000000001</c:v>
                </c:pt>
                <c:pt idx="1">
                  <c:v>107.1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76">
          <a:noFill/>
        </a:ln>
      </c:spPr>
    </c:plotArea>
    <c:legend>
      <c:legendPos val="r"/>
      <c:layout>
        <c:manualLayout>
          <c:xMode val="edge"/>
          <c:yMode val="edge"/>
          <c:x val="0.5548271308191739"/>
          <c:y val="0.1804447085623731"/>
          <c:w val="0.4451728691808261"/>
          <c:h val="0.32393029487666242"/>
        </c:manualLayout>
      </c:layout>
      <c:overlay val="0"/>
      <c:txPr>
        <a:bodyPr/>
        <a:lstStyle/>
        <a:p>
          <a:pPr>
            <a:defRPr sz="1568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0"/>
    <c:dispBlanksAs val="gap"/>
    <c:showDLblsOverMax val="0"/>
  </c:chart>
  <c:txPr>
    <a:bodyPr/>
    <a:lstStyle/>
    <a:p>
      <a:pPr>
        <a:defRPr sz="1765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93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799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179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разногласий </a:t>
            </a:r>
            <a:r>
              <a:rPr lang="ru-RU" sz="1799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137,8 </a:t>
            </a:r>
            <a:r>
              <a:rPr lang="ru-RU" sz="1799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79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</c:rich>
      </c:tx>
      <c:layout>
        <c:manualLayout>
          <c:xMode val="edge"/>
          <c:yMode val="edge"/>
          <c:x val="0.210301456093921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3647001646198755E-2"/>
          <c:y val="0.12597340140001734"/>
          <c:w val="0.93654328926588259"/>
          <c:h val="0.18860633952294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
Общая сумма разногласий 137,9 млн.руб.
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18,9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Тепловая энергия, начисленная в IV квартале 2013 г. – 57 млн. руб. (615 жилых домов)
</c:v>
                </c:pt>
                <c:pt idx="1">
                  <c:v>Использование постановления РФ №354 в домах, оборудованных индивидульными тепловыми пунктами горячего водоснабжения без общедомовых приборов учета тепловой энергии – 58 млн. руб. (150 жилых домов)
</c:v>
                </c:pt>
                <c:pt idx="2">
                  <c:v>Подпитка внутредомовых систем отопления химически очищенной водой   18,9 млню руб.                                                                      (1117 жилых дмов)</c:v>
                </c:pt>
                <c:pt idx="3">
                  <c:v>2-х компонентный тариф на горячее водоснабжение 3,2 млн. руб.                                (297 жилых домов)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58.7</c:v>
                </c:pt>
                <c:pt idx="2">
                  <c:v>18.899999999999999</c:v>
                </c:pt>
                <c:pt idx="3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595344"/>
        <c:axId val="166595904"/>
      </c:barChart>
      <c:dateAx>
        <c:axId val="166595344"/>
        <c:scaling>
          <c:orientation val="minMax"/>
        </c:scaling>
        <c:delete val="1"/>
        <c:axPos val="b"/>
        <c:numFmt formatCode="dd/mm/yyyy" sourceLinked="0"/>
        <c:majorTickMark val="out"/>
        <c:minorTickMark val="in"/>
        <c:tickLblPos val="nextTo"/>
        <c:crossAx val="166595904"/>
        <c:crosses val="autoZero"/>
        <c:auto val="0"/>
        <c:lblOffset val="100"/>
        <c:baseTimeUnit val="days"/>
      </c:dateAx>
      <c:valAx>
        <c:axId val="166595904"/>
        <c:scaling>
          <c:orientation val="minMax"/>
        </c:scaling>
        <c:delete val="1"/>
        <c:axPos val="r"/>
        <c:majorGridlines/>
        <c:numFmt formatCode="General" sourceLinked="1"/>
        <c:majorTickMark val="out"/>
        <c:minorTickMark val="none"/>
        <c:tickLblPos val="nextTo"/>
        <c:crossAx val="166595344"/>
        <c:crosses val="max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793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93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799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-RU" sz="179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разногласий </a:t>
            </a:r>
            <a:r>
              <a:rPr lang="ru-RU" sz="1799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107,1 </a:t>
            </a:r>
            <a:r>
              <a:rPr lang="ru-RU" sz="1799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799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93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</a:p>
        </c:rich>
      </c:tx>
      <c:layout>
        <c:manualLayout>
          <c:xMode val="edge"/>
          <c:yMode val="edge"/>
          <c:x val="0.210301456093921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632650273612799E-2"/>
          <c:y val="0.15976432379891517"/>
          <c:w val="0.83047155568827935"/>
          <c:h val="0.25618811881188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
Общая сумма разногласий 109,3 млн.руб.
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02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Неприменение постановления Правительства РФ № 124 14.02.2012 Разница в сроках применения 2-х компонентного тарифа на горячее водоснабжение – 
3,2 млн. руб.         (297 жилых домов)
без общедомовых приборов учета                43,9 млн. руб. (103 жилых д</c:v>
                </c:pt>
                <c:pt idx="1">
                  <c:v>Постановления Правительства РФ № 124 14.02.2012 с общедомовых приборов учета,  не являющимися коммерческими                            54,1 млн. руб. (309 жилых домов)</c:v>
                </c:pt>
                <c:pt idx="2">
                  <c:v>Непосредственный способ управления                                                              1 млн. руб.  (57 жилых домов)</c:v>
                </c:pt>
                <c:pt idx="3">
                  <c:v>2-х компонентный тариф на горячую воду 8,1 млн. руб.  (412 жилых домов)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43.9</c:v>
                </c:pt>
                <c:pt idx="1">
                  <c:v>54.1</c:v>
                </c:pt>
                <c:pt idx="2">
                  <c:v>4</c:v>
                </c:pt>
                <c:pt idx="3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6598144"/>
        <c:axId val="166598704"/>
      </c:barChart>
      <c:dateAx>
        <c:axId val="166598144"/>
        <c:scaling>
          <c:orientation val="minMax"/>
        </c:scaling>
        <c:delete val="1"/>
        <c:axPos val="b"/>
        <c:numFmt formatCode="dd/mm/yyyy" sourceLinked="0"/>
        <c:majorTickMark val="out"/>
        <c:minorTickMark val="in"/>
        <c:tickLblPos val="nextTo"/>
        <c:crossAx val="166598704"/>
        <c:crosses val="autoZero"/>
        <c:auto val="0"/>
        <c:lblOffset val="100"/>
        <c:baseTimeUnit val="days"/>
      </c:dateAx>
      <c:valAx>
        <c:axId val="166598704"/>
        <c:scaling>
          <c:orientation val="minMax"/>
        </c:scaling>
        <c:delete val="1"/>
        <c:axPos val="r"/>
        <c:majorGridlines/>
        <c:numFmt formatCode="General" sourceLinked="1"/>
        <c:majorTickMark val="out"/>
        <c:minorTickMark val="none"/>
        <c:tickLblPos val="nextTo"/>
        <c:crossAx val="166598144"/>
        <c:crosses val="max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793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0.55785</cdr:x>
      <cdr:y>0.38258</cdr:y>
    </cdr:from>
    <cdr:to>
      <cdr:x>0.69122</cdr:x>
      <cdr:y>0.92543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20506" y="1725488"/>
          <a:ext cx="1224136" cy="244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0.55785</cdr:x>
      <cdr:y>0.36662</cdr:y>
    </cdr:from>
    <cdr:to>
      <cdr:x>0.67553</cdr:x>
      <cdr:y>0.95736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20506" y="1653480"/>
          <a:ext cx="1080120" cy="2664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0.30682</cdr:x>
      <cdr:y>0.52628</cdr:y>
    </cdr:from>
    <cdr:to>
      <cdr:x>0.48725</cdr:x>
      <cdr:y>0.90946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6250" y="2373560"/>
          <a:ext cx="1656184" cy="1728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0.51863</cdr:x>
      <cdr:y>0.51031</cdr:y>
    </cdr:from>
    <cdr:to>
      <cdr:x>0.61825</cdr:x>
      <cdr:y>0.71306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60466" y="23015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0.69906</cdr:x>
      <cdr:y>0.49435</cdr:y>
    </cdr:from>
    <cdr:to>
      <cdr:x>0.91088</cdr:x>
      <cdr:y>0.86504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416650" y="2229544"/>
          <a:ext cx="1944216" cy="16718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513" y="0"/>
            <a:ext cx="4302125" cy="339725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828B09B-8804-42A5-918F-E3BC4FFF8683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513" y="6456363"/>
            <a:ext cx="4302125" cy="339725"/>
          </a:xfrm>
          <a:prstGeom prst="rect">
            <a:avLst/>
          </a:prstGeom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563E7A-E9F8-4E04-BF5D-1D93F8F0BE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194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47F6A041-108A-4FA6-99E1-53EC5DB3A3EC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9588"/>
            <a:ext cx="45307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42263" cy="305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err="1" smtClean="0"/>
              <a:t>Четвертый</a:t>
            </a:r>
            <a:r>
              <a:rPr lang="ru-RU" noProof="0" dirty="0" smtClean="0"/>
              <a:t>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10" tIns="45505" rIns="91010" bIns="45505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6372F9-0162-493A-847A-EFB7822A71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8995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4420833-8E33-4415-94EC-DD302AEC0514}" type="slidenum">
              <a:rPr lang="ru-RU" altLang="ru-RU" sz="1200">
                <a:latin typeface="Arial" panose="020B0604020202020204" pitchFamily="34" charset="0"/>
              </a:rPr>
              <a:pPr/>
              <a:t>4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64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97EB106-DAB8-4943-B6E4-D84AED4F45FF}" type="slidenum">
              <a:rPr lang="ru-RU" altLang="ru-RU" sz="1200">
                <a:latin typeface="Arial" panose="020B0604020202020204" pitchFamily="34" charset="0"/>
              </a:rPr>
              <a:pPr/>
              <a:t>5</a:t>
            </a:fld>
            <a:endParaRPr lang="ru-RU" altLang="ru-R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885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896FEBF2-A4DE-48EE-B662-9800F8D470FF}" type="slidenum">
              <a:rPr lang="ru-RU" altLang="ru-RU" sz="1200" smtClean="0">
                <a:latin typeface="Arial" panose="020B0604020202020204" pitchFamily="34" charset="0"/>
              </a:rPr>
              <a:pPr/>
              <a:t>6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3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AB726F2D-2899-4DF3-BF97-BA2BE04D46FB}" type="slidenum">
              <a:rPr lang="ru-RU" altLang="ru-RU" sz="1200" smtClean="0">
                <a:latin typeface="Arial" panose="020B0604020202020204" pitchFamily="34" charset="0"/>
              </a:rPr>
              <a:pPr/>
              <a:t>7</a:t>
            </a:fld>
            <a:endParaRPr lang="ru-RU" altLang="ru-RU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7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14ADA-688A-4379-8F90-B554E19B9756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2124F-DF7C-4E66-BA76-BCF94A4084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691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AEAF-5258-4735-9CE6-6D30AE7AF0B6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2FAA4-A97A-4656-AB25-ED67476D94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9996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0885F-A1D4-4E13-A20C-321057CC47D3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0219-37B2-4E3E-A289-615313CC75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251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3D0BC-D07C-4F70-BC88-1FD5DF8F205F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B31A-F30F-4D35-BC1C-03B7AF90A8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65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CB7C-2872-4C9B-A928-C6387E2A2D2C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BE7E-423F-474F-95A3-F887603E8A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91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DE64-BAED-468B-AB7F-23B4D4425815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978D5-1E69-498E-8416-2F77731BA4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95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DECB3-1015-4049-BF2F-5A84008EBACE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631C0-4BEA-4F33-A939-B950B04414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281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DDA4D-1D05-4BBB-A746-E66701B967B3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CEA5-A381-4752-8DC6-D9566C54D8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33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3933-BB62-4524-A5A4-A64FBC408424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DE55-4CE3-4D68-8CCC-B584472513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470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B9C0-3B52-4F20-9EA3-F129E6EE1C05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E240-F489-41A1-9830-F59BE6CE53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502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FC2C-B25E-4658-855C-FA83FB89A5C1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F1023-4F22-4C04-8881-5981B005C2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99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9760A68-30C1-4D5A-A9D2-CCBF25E8A3F8}" type="datetimeFigureOut">
              <a:rPr lang="ru-RU"/>
              <a:pPr>
                <a:defRPr/>
              </a:pPr>
              <a:t>26.05.2015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3B443C3-CA8A-4466-941D-EC443F9ECA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4067175" y="2355850"/>
            <a:ext cx="4826000" cy="2376488"/>
          </a:xfrm>
          <a:prstGeom prst="rect">
            <a:avLst/>
          </a:prstGeom>
          <a:solidFill>
            <a:srgbClr val="233C64">
              <a:alpha val="50195"/>
            </a:srgbClr>
          </a:solidFill>
          <a:ln w="3175">
            <a:solidFill>
              <a:srgbClr val="17284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4427538" y="3598863"/>
            <a:ext cx="4319587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Орджоникидзевского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г. Уфа </a:t>
            </a:r>
            <a:endParaRPr lang="ru-RU" altLang="ru-RU" sz="2000" b="1" cap="al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10"/>
          <p:cNvSpPr txBox="1">
            <a:spLocks noChangeArrowheads="1"/>
          </p:cNvSpPr>
          <p:nvPr/>
        </p:nvSpPr>
        <p:spPr bwMode="auto">
          <a:xfrm>
            <a:off x="3924300" y="2998788"/>
            <a:ext cx="511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Галиуллин Марат Мударисович</a:t>
            </a:r>
          </a:p>
        </p:txBody>
      </p:sp>
      <p:sp>
        <p:nvSpPr>
          <p:cNvPr id="410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143625"/>
            <a:ext cx="2133600" cy="21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1">
              <a:solidFill>
                <a:srgbClr val="F2F2F2"/>
              </a:solidFill>
            </a:endParaRP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0" y="114935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Администрации Орджоникидзевского района ГО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 с  ООО «БашРТС»  по начислению платы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тепловую энергию и горячее водоснабжение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8643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Орджоникидзевского района ГО г. Уфа </a:t>
            </a:r>
            <a:endParaRPr lang="ru-RU" altLang="ru-RU" sz="18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-38100" y="30163"/>
            <a:ext cx="8610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Разногласия между ООО «БашРТС» и ОАО «УЖХ Орджоникидзевского района г.Уфы»  </a:t>
            </a:r>
            <a:endParaRPr lang="ru-RU" altLang="ru-RU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5123" name="Прямоугольник 5"/>
          <p:cNvSpPr>
            <a:spLocks noChangeArrowheads="1"/>
          </p:cNvSpPr>
          <p:nvPr/>
        </p:nvSpPr>
        <p:spPr bwMode="auto">
          <a:xfrm>
            <a:off x="8429625" y="4572000"/>
            <a:ext cx="28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2F2F2"/>
                </a:solidFill>
              </a:rPr>
              <a:t>2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298450" y="1590675"/>
            <a:ext cx="1511300" cy="24526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БашРТС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лево 8"/>
          <p:cNvSpPr/>
          <p:nvPr/>
        </p:nvSpPr>
        <p:spPr>
          <a:xfrm>
            <a:off x="7210425" y="1593850"/>
            <a:ext cx="1550988" cy="2447925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09750" y="1049338"/>
            <a:ext cx="5400675" cy="354647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ый треугольник 19"/>
          <p:cNvSpPr/>
          <p:nvPr/>
        </p:nvSpPr>
        <p:spPr>
          <a:xfrm rot="16200000">
            <a:off x="4148931" y="1534319"/>
            <a:ext cx="2576513" cy="3546475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5400000">
            <a:off x="2295525" y="558800"/>
            <a:ext cx="2574925" cy="354647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9" name="TextBox 20"/>
          <p:cNvSpPr txBox="1">
            <a:spLocks noChangeArrowheads="1"/>
          </p:cNvSpPr>
          <p:nvPr/>
        </p:nvSpPr>
        <p:spPr bwMode="auto">
          <a:xfrm>
            <a:off x="5410200" y="3219450"/>
            <a:ext cx="180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коммунальных услуг</a:t>
            </a:r>
          </a:p>
        </p:txBody>
      </p:sp>
      <p:sp>
        <p:nvSpPr>
          <p:cNvPr id="5130" name="TextBox 21"/>
          <p:cNvSpPr txBox="1">
            <a:spLocks noChangeArrowheads="1"/>
          </p:cNvSpPr>
          <p:nvPr/>
        </p:nvSpPr>
        <p:spPr bwMode="auto">
          <a:xfrm>
            <a:off x="1865313" y="1131888"/>
            <a:ext cx="21605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Объём коммунальных ресурсов</a:t>
            </a:r>
          </a:p>
        </p:txBody>
      </p:sp>
      <p:sp>
        <p:nvSpPr>
          <p:cNvPr id="5131" name="TextBox 22"/>
          <p:cNvSpPr txBox="1">
            <a:spLocks noChangeArrowheads="1"/>
          </p:cNvSpPr>
          <p:nvPr/>
        </p:nvSpPr>
        <p:spPr bwMode="auto">
          <a:xfrm>
            <a:off x="3430588" y="2551113"/>
            <a:ext cx="215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sp>
        <p:nvSpPr>
          <p:cNvPr id="5132" name="TextBox 24"/>
          <p:cNvSpPr txBox="1">
            <a:spLocks noChangeArrowheads="1"/>
          </p:cNvSpPr>
          <p:nvPr/>
        </p:nvSpPr>
        <p:spPr bwMode="auto">
          <a:xfrm>
            <a:off x="4716463" y="1654175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Жильцы домов</a:t>
            </a:r>
          </a:p>
        </p:txBody>
      </p:sp>
      <p:sp>
        <p:nvSpPr>
          <p:cNvPr id="5133" name="TextBox 25"/>
          <p:cNvSpPr txBox="1">
            <a:spLocks noChangeArrowheads="1"/>
          </p:cNvSpPr>
          <p:nvPr/>
        </p:nvSpPr>
        <p:spPr bwMode="auto">
          <a:xfrm>
            <a:off x="7265988" y="2617788"/>
            <a:ext cx="143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ОАО УЖХ</a:t>
            </a:r>
          </a:p>
        </p:txBody>
      </p:sp>
      <p:sp>
        <p:nvSpPr>
          <p:cNvPr id="5134" name="TextBox 26"/>
          <p:cNvSpPr txBox="1">
            <a:spLocks noChangeArrowheads="1"/>
          </p:cNvSpPr>
          <p:nvPr/>
        </p:nvSpPr>
        <p:spPr bwMode="auto">
          <a:xfrm>
            <a:off x="2627313" y="3025775"/>
            <a:ext cx="1512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7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-38100" y="-123825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Разногласия по тепловой энергии и горячему водоснабжению  в многоквартирных домах </a:t>
            </a:r>
            <a:r>
              <a:rPr lang="ru-RU" altLang="ru-RU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Орджоникидзевского района</a:t>
            </a:r>
            <a:endParaRPr lang="ru-RU" altLang="ru-RU" sz="18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6147" name="Прямоугольник 5"/>
          <p:cNvSpPr>
            <a:spLocks noChangeArrowheads="1"/>
          </p:cNvSpPr>
          <p:nvPr/>
        </p:nvSpPr>
        <p:spPr bwMode="auto">
          <a:xfrm>
            <a:off x="8429625" y="4572000"/>
            <a:ext cx="285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2F2F2"/>
                </a:solidFill>
              </a:rPr>
              <a:t>3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497840"/>
              </p:ext>
            </p:extLst>
          </p:nvPr>
        </p:nvGraphicFramePr>
        <p:xfrm>
          <a:off x="-7938" y="608013"/>
          <a:ext cx="9043988" cy="448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4837113"/>
            <a:ext cx="21336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2F2F2"/>
                </a:solidFill>
              </a:rPr>
              <a:t>4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794810"/>
              </p:ext>
            </p:extLst>
          </p:nvPr>
        </p:nvGraphicFramePr>
        <p:xfrm>
          <a:off x="395536" y="771550"/>
          <a:ext cx="8608924" cy="437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-38100" y="-92075"/>
            <a:ext cx="8610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Разногласия по тепловой энергии на отопление и подогрев горячего водоснабжения  в многоквартирных домах, оборудованных индивидуальными тепловыми пунктами</a:t>
            </a:r>
            <a:endParaRPr lang="ru-RU" altLang="ru-RU" sz="1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69960" y="2256781"/>
            <a:ext cx="23297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постановления РФ №354 в домах, оборудованных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индивидуальными тепловыми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пунктами горячего водоснабжения без общедомовых приборов учета тепловой энергии – 58 млн. руб. (150 жилых домов)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2256781"/>
            <a:ext cx="19449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Тепловая энергия, начисленная в IV квартале 2013 г. – </a:t>
            </a: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млн. руб.      (615 жилых домов)</a:t>
            </a:r>
          </a:p>
          <a:p>
            <a:endParaRPr lang="ru-RU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01732" y="2262966"/>
            <a:ext cx="19895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подпитку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внутридомовых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 отопления химически очищенной водой – </a:t>
            </a: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18,9 млн. руб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1117 жилых домов)</a:t>
            </a:r>
          </a:p>
          <a:p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4267" y="2256781"/>
            <a:ext cx="19442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сроках применения 2-х компонентного тарифа на горячее водоснабжение – </a:t>
            </a:r>
          </a:p>
          <a:p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 млн. руб.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297 жилых домов)</a:t>
            </a:r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14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 txBox="1">
            <a:spLocks/>
          </p:cNvSpPr>
          <p:nvPr/>
        </p:nvSpPr>
        <p:spPr bwMode="auto">
          <a:xfrm>
            <a:off x="179388" y="50800"/>
            <a:ext cx="82296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/>
            </a:r>
            <a:br>
              <a:rPr lang="ru-RU" altLang="ru-RU" sz="2000" b="1">
                <a:solidFill>
                  <a:schemeClr val="bg1"/>
                </a:solidFill>
              </a:rPr>
            </a:br>
            <a:r>
              <a:rPr lang="ru-RU" altLang="ru-RU" sz="4400"/>
              <a:t/>
            </a:r>
            <a:br>
              <a:rPr lang="ru-RU" altLang="ru-RU" sz="4400"/>
            </a:br>
            <a:endParaRPr lang="ru-RU" altLang="ru-RU" sz="2000" b="1">
              <a:solidFill>
                <a:schemeClr val="bg1"/>
              </a:solidFill>
            </a:endParaRPr>
          </a:p>
        </p:txBody>
      </p:sp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4837113"/>
            <a:ext cx="2133600" cy="273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2F2F2"/>
                </a:solidFill>
              </a:rPr>
              <a:t>5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-142875" y="-635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Разногласия по горячему водоснабжению в многоквартирных домах,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подключенных к центральным тепловым пунктам ООО «БашРТС»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763543"/>
              </p:ext>
            </p:extLst>
          </p:nvPr>
        </p:nvGraphicFramePr>
        <p:xfrm>
          <a:off x="-44450" y="630238"/>
          <a:ext cx="9178925" cy="451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7544" y="2715766"/>
            <a:ext cx="17281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Неприменение Постановления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 124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домах без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общедомовых приборов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-               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43,9 млн. руб.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 жилых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2715766"/>
            <a:ext cx="1853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Неприменение Постановления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№ 124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домах с общедомовыми приборами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учета,  не являющимися коммерческими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54,1 млн. руб.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309 жилых домов)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95107" y="2715766"/>
            <a:ext cx="19050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по многоквартирным  домам, избравшим  </a:t>
            </a:r>
            <a:r>
              <a:rPr lang="ru-RU" sz="1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способ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  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                                            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млн. руб. 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жилых домов)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715766"/>
            <a:ext cx="18002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сроках применения 2-х компонентного тарифа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горячую воду </a:t>
            </a:r>
            <a:endParaRPr lang="ru-RU" sz="1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- 8,1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 (412 жилых домов)</a:t>
            </a:r>
          </a:p>
        </p:txBody>
      </p:sp>
    </p:spTree>
    <p:extLst>
      <p:ext uri="{BB962C8B-B14F-4D97-AF65-F5344CB8AC3E}">
        <p14:creationId xmlns:p14="http://schemas.microsoft.com/office/powerpoint/2010/main" val="8504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65100"/>
          <a:ext cx="8429625" cy="792163"/>
        </p:xfrm>
        <a:graphic>
          <a:graphicData uri="http://schemas.openxmlformats.org/drawingml/2006/table">
            <a:tbl>
              <a:tblPr/>
              <a:tblGrid>
                <a:gridCol w="8429625"/>
              </a:tblGrid>
              <a:tr h="792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Выездное заседание рабочей группы Государственного Собрания – Курултая РБ по контролю за начислением платы за жилищно-коммунальные услуги</a:t>
                      </a:r>
                    </a:p>
                  </a:txBody>
                  <a:tcPr marL="7110" marR="7110" marT="7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8501063" y="4772025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2F2F2"/>
                </a:solidFill>
                <a:latin typeface="Verdana" panose="020B0604030504040204" pitchFamily="34" charset="0"/>
              </a:rPr>
              <a:t>6</a:t>
            </a:r>
          </a:p>
        </p:txBody>
      </p:sp>
      <p:pic>
        <p:nvPicPr>
          <p:cNvPr id="10245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276350"/>
            <a:ext cx="4440238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276350"/>
            <a:ext cx="4319587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6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7938" y="-92075"/>
          <a:ext cx="8429626" cy="792163"/>
        </p:xfrm>
        <a:graphic>
          <a:graphicData uri="http://schemas.openxmlformats.org/drawingml/2006/table">
            <a:tbl>
              <a:tblPr/>
              <a:tblGrid>
                <a:gridCol w="8429626"/>
              </a:tblGrid>
              <a:tr h="792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ВЫВОДЫ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 b="1" i="0" u="none" strike="noStrike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10" marR="7110" marT="709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292" name="Прямоугольник 3"/>
          <p:cNvSpPr>
            <a:spLocks noChangeArrowheads="1"/>
          </p:cNvSpPr>
          <p:nvPr/>
        </p:nvSpPr>
        <p:spPr bwMode="auto">
          <a:xfrm>
            <a:off x="8501063" y="4772025"/>
            <a:ext cx="428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rgbClr val="F2F2F2"/>
                </a:solidFill>
              </a:rPr>
              <a:t>7</a:t>
            </a:r>
            <a:endParaRPr lang="ru-RU" altLang="ru-RU" sz="2000" b="1">
              <a:solidFill>
                <a:srgbClr val="F2F2F2"/>
              </a:solidFill>
              <a:latin typeface="Verdana" panose="020B0604030504040204" pitchFamily="34" charset="0"/>
            </a:endParaRPr>
          </a:p>
        </p:txBody>
      </p:sp>
      <p:sp>
        <p:nvSpPr>
          <p:cNvPr id="12293" name="Прямоугольник 3"/>
          <p:cNvSpPr>
            <a:spLocks noChangeArrowheads="1"/>
          </p:cNvSpPr>
          <p:nvPr/>
        </p:nvSpPr>
        <p:spPr bwMode="auto">
          <a:xfrm>
            <a:off x="179388" y="700088"/>
            <a:ext cx="8929687" cy="4358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buNone/>
            </a:pP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Необходимо обеспечить применение единых методик расчетов платежей для управляющих и </a:t>
            </a:r>
            <a:r>
              <a:rPr lang="ru-RU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ресурсоснабжающих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организаций.  </a:t>
            </a:r>
          </a:p>
          <a:p>
            <a:pPr lvl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2.Необходимо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механизмы досудебных решений вопросов с участием органов местной власти.</a:t>
            </a:r>
          </a:p>
          <a:p>
            <a:pPr lvl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3.Необходим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со стороны муниципальной власти над взаимоотношениями </a:t>
            </a:r>
            <a:r>
              <a:rPr lang="ru-RU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ресурсоснабжающих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управляющих организаций  с постоянным мониторингом исполнения договоров между ними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4.Необходимо обеспечить переход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ресурсоснабжающей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на прямые договоры с населением, при  этом необходимо проработать вопрос о единой квитанции на оплату за жилищно-коммунальные услуги. 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1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4067175" y="2355850"/>
            <a:ext cx="4826000" cy="2376488"/>
          </a:xfrm>
          <a:prstGeom prst="rect">
            <a:avLst/>
          </a:prstGeom>
          <a:solidFill>
            <a:srgbClr val="233C64">
              <a:alpha val="50195"/>
            </a:srgbClr>
          </a:solidFill>
          <a:ln w="3175">
            <a:solidFill>
              <a:srgbClr val="17284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4427538" y="3598863"/>
            <a:ext cx="4319587" cy="1016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Администрации Орджоникидзевского района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 г. Уфа </a:t>
            </a:r>
            <a:endParaRPr lang="ru-RU" altLang="ru-RU" sz="2000" b="1" cap="all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3924300" y="2998788"/>
            <a:ext cx="511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Галиуллин Марат Мударисович</a:t>
            </a:r>
          </a:p>
        </p:txBody>
      </p:sp>
      <p:sp>
        <p:nvSpPr>
          <p:cNvPr id="1434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759575" y="6143625"/>
            <a:ext cx="2133600" cy="21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000" b="1">
              <a:solidFill>
                <a:srgbClr val="F2F2F2"/>
              </a:solidFill>
            </a:endParaRPr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0" y="114935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взаимодействии Администрации Орджоникидзевского района ГО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Уфа с  ООО «БашРТС»  по начислению платы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тепловую энергию и горячее водоснабжение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8643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Орджоникидзевского района ГО г. Уфа </a:t>
            </a:r>
            <a:endParaRPr lang="ru-RU" altLang="ru-RU" sz="18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3Глава Слайды к докладу -11</Template>
  <TotalTime>83</TotalTime>
  <Words>468</Words>
  <Application>Microsoft Office PowerPoint</Application>
  <PresentationFormat>Экран (16:9)</PresentationFormat>
  <Paragraphs>65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Новаева Елена Александровна</dc:creator>
  <cp:lastModifiedBy>Новаева Елена Александровна</cp:lastModifiedBy>
  <cp:revision>14</cp:revision>
  <cp:lastPrinted>2015-05-24T07:12:21Z</cp:lastPrinted>
  <dcterms:created xsi:type="dcterms:W3CDTF">2015-05-26T05:12:38Z</dcterms:created>
  <dcterms:modified xsi:type="dcterms:W3CDTF">2015-05-26T07:16:55Z</dcterms:modified>
</cp:coreProperties>
</file>